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5"/>
  </p:notesMasterIdLst>
  <p:sldIdLst>
    <p:sldId id="256" r:id="rId2"/>
    <p:sldId id="258" r:id="rId3"/>
    <p:sldId id="259" r:id="rId4"/>
    <p:sldId id="257" r:id="rId5"/>
    <p:sldId id="261" r:id="rId6"/>
    <p:sldId id="262" r:id="rId7"/>
    <p:sldId id="263" r:id="rId8"/>
    <p:sldId id="270" r:id="rId9"/>
    <p:sldId id="264" r:id="rId10"/>
    <p:sldId id="265" r:id="rId11"/>
    <p:sldId id="271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4"/>
    <p:restoredTop sz="94714"/>
  </p:normalViewPr>
  <p:slideViewPr>
    <p:cSldViewPr snapToGrid="0" snapToObjects="1">
      <p:cViewPr varScale="1">
        <p:scale>
          <a:sx n="96" d="100"/>
          <a:sy n="96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3EAAE-4FE0-5547-A924-C7F8992C36A1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521F6-65E4-3745-8292-BC4EA0497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56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0521F6-65E4-3745-8292-BC4EA04976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35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84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2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06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47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8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0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8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5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4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63B476-8929-854C-ACA6-9C85653E6B5B}" type="datetimeFigureOut">
              <a:rPr lang="en-US" smtClean="0"/>
              <a:t>1/15/21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F138721-3A1F-8640-8ACF-94A8542633F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98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atalog.data.gov/dataset/traffic-crashes-crashe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8536-10AF-BD41-A569-45CD743C5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Chicago Crash Data</a:t>
            </a:r>
            <a:br>
              <a:rPr lang="en-US" dirty="0"/>
            </a:br>
            <a:r>
              <a:rPr lang="en-US" sz="3200" dirty="0"/>
              <a:t>Let’s get wrecked!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BE189-231E-A84B-A9F8-46F490A9B7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22112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dirty="0"/>
              <a:t>Andrew Baker</a:t>
            </a:r>
          </a:p>
          <a:p>
            <a:r>
              <a:rPr lang="en-US"/>
              <a:t>Romi </a:t>
            </a:r>
            <a:r>
              <a:rPr lang="en-US" dirty="0"/>
              <a:t>Sinnigen</a:t>
            </a:r>
          </a:p>
          <a:p>
            <a:r>
              <a:rPr lang="en-US" dirty="0"/>
              <a:t>Jonathan Hicks</a:t>
            </a:r>
          </a:p>
          <a:p>
            <a:r>
              <a:rPr lang="en-US" dirty="0"/>
              <a:t>Andrew Bankston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A1F97-1715-3D41-90E0-6C094725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78" y="4784439"/>
            <a:ext cx="1272041" cy="181443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8730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EE79-A865-9346-8E91-6AFC0D16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will be more crashes around high schools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9641D-7D16-3745-9C0C-B96A4492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0444" y="2365434"/>
            <a:ext cx="2618226" cy="3756586"/>
          </a:xfrm>
          <a:ln w="28575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15D7E-D7B5-3A48-B873-AC2418678FE9}"/>
              </a:ext>
            </a:extLst>
          </p:cNvPr>
          <p:cNvSpPr txBox="1"/>
          <p:nvPr/>
        </p:nvSpPr>
        <p:spPr>
          <a:xfrm>
            <a:off x="8118086" y="2897337"/>
            <a:ext cx="34269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plenty of crashes occur near high schools, there are plenty of locations that experience a high frequency of accidents without a local high school nearby.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well, there are some high schools that have minimal accidents nearby.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29D64-1935-D943-9375-66705F1C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409799"/>
            <a:ext cx="2889950" cy="364913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646A3B-0609-6748-8378-64F8B20B8A6B}"/>
              </a:ext>
            </a:extLst>
          </p:cNvPr>
          <p:cNvSpPr txBox="1"/>
          <p:nvPr/>
        </p:nvSpPr>
        <p:spPr>
          <a:xfrm>
            <a:off x="1838613" y="1996102"/>
            <a:ext cx="126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Injury Count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25F71-E070-684D-800D-31A17C56683E}"/>
              </a:ext>
            </a:extLst>
          </p:cNvPr>
          <p:cNvSpPr txBox="1"/>
          <p:nvPr/>
        </p:nvSpPr>
        <p:spPr>
          <a:xfrm>
            <a:off x="4668157" y="2040467"/>
            <a:ext cx="288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Crash count with High Schools</a:t>
            </a:r>
          </a:p>
        </p:txBody>
      </p:sp>
    </p:spTree>
    <p:extLst>
      <p:ext uri="{BB962C8B-B14F-4D97-AF65-F5344CB8AC3E}">
        <p14:creationId xmlns:p14="http://schemas.microsoft.com/office/powerpoint/2010/main" val="22925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C1981-D02F-F446-BF8E-7131FAA5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US" dirty="0"/>
              <a:t>There will be more crashes facing west towards the sunset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EB0F9-359A-0A43-A730-4D02F28A9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75" y="1857375"/>
            <a:ext cx="7721600" cy="43434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400D7-0FD6-D645-8ABC-98BF673E1457}"/>
              </a:ext>
            </a:extLst>
          </p:cNvPr>
          <p:cNvSpPr txBox="1"/>
          <p:nvPr/>
        </p:nvSpPr>
        <p:spPr>
          <a:xfrm>
            <a:off x="7901075" y="2614613"/>
            <a:ext cx="3600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4x more accidents happen on Westbound roads than Eastbound.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disparity holds true throughout a 24 hour period.</a:t>
            </a:r>
          </a:p>
        </p:txBody>
      </p:sp>
    </p:spTree>
    <p:extLst>
      <p:ext uri="{BB962C8B-B14F-4D97-AF65-F5344CB8AC3E}">
        <p14:creationId xmlns:p14="http://schemas.microsoft.com/office/powerpoint/2010/main" val="123588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AB97-E2CB-9641-AEC7-A2943C4E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262" y="4960137"/>
            <a:ext cx="3843337" cy="1463040"/>
          </a:xfrm>
        </p:spPr>
        <p:txBody>
          <a:bodyPr/>
          <a:lstStyle/>
          <a:p>
            <a:r>
              <a:rPr lang="en-US" dirty="0"/>
              <a:t>Final Thoughts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B64D3-E382-C542-B5A5-B2162118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73" y="4960137"/>
            <a:ext cx="1111986" cy="15861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820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7453-D7F7-6D4F-92A2-E3C651C1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E6172-14E6-934B-B55E-D7D8AB8394F8}"/>
              </a:ext>
            </a:extLst>
          </p:cNvPr>
          <p:cNvSpPr txBox="1"/>
          <p:nvPr/>
        </p:nvSpPr>
        <p:spPr>
          <a:xfrm>
            <a:off x="1024128" y="1885950"/>
            <a:ext cx="101629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difficult it was to find data sets that provided enough information to work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Surprised how many hypotheses turned out to be wrong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Less crashes at night which was opposite of what we initially assumed the data would represent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Could be because there are more cars during the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thought time of day would affect crash count (North, East, South, West)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Maybe there are more crashes in the evening when driving towards the sunset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People are leaving the cost (east) and driving home (west)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nearly as many head-on collisions as initially assumed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Perhaps collisions occur more because of carelessness than recklessness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2"/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BFEE0B-B053-644E-ACC9-249EEAEC6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197" y="3959185"/>
            <a:ext cx="2776565" cy="237270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4068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441CB-E37D-1F41-9749-4E0B3184B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216623" cy="1499616"/>
          </a:xfrm>
        </p:spPr>
        <p:txBody>
          <a:bodyPr/>
          <a:lstStyle/>
          <a:p>
            <a:r>
              <a:rPr lang="en-US" dirty="0"/>
              <a:t>Hypotheses and 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5DC5F-A44F-5D44-A3F5-ACF163D5C368}"/>
              </a:ext>
            </a:extLst>
          </p:cNvPr>
          <p:cNvSpPr txBox="1"/>
          <p:nvPr/>
        </p:nvSpPr>
        <p:spPr>
          <a:xfrm>
            <a:off x="1073672" y="3794953"/>
            <a:ext cx="7696125" cy="258532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lang="en-US" b="1" dirty="0"/>
              <a:t>Hypotheses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at night when it is dark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during the holidays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fatal injuries with higher costs of damage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fatalities in slower speed limit zones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is a relationship between crash count and traffic way type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Roadway types will not have a strong effect on the types of crashes that occur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around high schools</a:t>
            </a:r>
            <a:endParaRPr lang="en-US" sz="1100" dirty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/>
              <a:t>There will be more crashes facing west towards the sunset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1238D-603E-6140-AA28-D0E926F7BE06}"/>
              </a:ext>
            </a:extLst>
          </p:cNvPr>
          <p:cNvSpPr txBox="1"/>
          <p:nvPr/>
        </p:nvSpPr>
        <p:spPr>
          <a:xfrm>
            <a:off x="1073672" y="2154379"/>
            <a:ext cx="6648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source: </a:t>
            </a:r>
            <a:r>
              <a:rPr lang="en-US" u="sng" dirty="0">
                <a:hlinkClick r:id="rId2"/>
              </a:rPr>
              <a:t>https://catalog.data.gov/dataset/traffic-crashes-crashes</a:t>
            </a:r>
            <a:endParaRPr lang="en-US" dirty="0"/>
          </a:p>
          <a:p>
            <a:r>
              <a:rPr lang="en-US" b="1" dirty="0"/>
              <a:t>Goal: </a:t>
            </a:r>
            <a:r>
              <a:rPr lang="en-US" dirty="0"/>
              <a:t>To analyze the Chicago crash data for any trends that might help in the development of strategies to mitigate future crashes and injury.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3EF616-B8E3-7147-B5A3-2481A485E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009" y="2006107"/>
            <a:ext cx="3098800" cy="1625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5ACE36-9B86-8646-B82C-3F340AB68816}"/>
              </a:ext>
            </a:extLst>
          </p:cNvPr>
          <p:cNvSpPr txBox="1"/>
          <p:nvPr/>
        </p:nvSpPr>
        <p:spPr>
          <a:xfrm>
            <a:off x="8666922" y="3631707"/>
            <a:ext cx="2993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City of Chicago Vision Zero plan to work with the community to prioritize human life and safety of Chicago's streets.</a:t>
            </a:r>
          </a:p>
        </p:txBody>
      </p:sp>
    </p:spTree>
    <p:extLst>
      <p:ext uri="{BB962C8B-B14F-4D97-AF65-F5344CB8AC3E}">
        <p14:creationId xmlns:p14="http://schemas.microsoft.com/office/powerpoint/2010/main" val="110617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50E6-DA2D-294D-99A4-85386C6B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breakdown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FB9141D-6214-3648-86B3-7F14EA8CA1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5900" b="15900"/>
          <a:stretch>
            <a:fillRect/>
          </a:stretch>
        </p:blipFill>
        <p:spPr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4886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477F-F540-4747-A395-B5D6521A5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will be more crashes at night when it is dark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F990F-421E-0F46-9100-A8E98D80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7" y="2084832"/>
            <a:ext cx="5536717" cy="412308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32F9F5-6F75-9B46-83AF-2914EDDA5066}"/>
              </a:ext>
            </a:extLst>
          </p:cNvPr>
          <p:cNvSpPr txBox="1"/>
          <p:nvPr/>
        </p:nvSpPr>
        <p:spPr>
          <a:xfrm>
            <a:off x="6343650" y="2064347"/>
            <a:ext cx="440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 count is significantly higher during daylight hours (red bar)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the hours of 7am to 7pm we can see the highest counts of crashes.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6340DB-A8E9-F745-A920-EE82A75A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3839158"/>
            <a:ext cx="4264789" cy="275272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532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0B7F-6830-7D4C-A03B-912C8DAA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will be more crashes during the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6BFF7-BD88-F04C-80C4-A35CE6DE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8" y="2185416"/>
            <a:ext cx="6107602" cy="394392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EB617-A0DB-0147-97AF-E7B16D2A6198}"/>
              </a:ext>
            </a:extLst>
          </p:cNvPr>
          <p:cNvSpPr txBox="1"/>
          <p:nvPr/>
        </p:nvSpPr>
        <p:spPr>
          <a:xfrm>
            <a:off x="7200900" y="2877573"/>
            <a:ext cx="4471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clear spike in crash count when we reach October through January.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cannot assume causation, but the correlation would have us believe that more crashes occur around the holidays.</a:t>
            </a:r>
          </a:p>
        </p:txBody>
      </p:sp>
    </p:spTree>
    <p:extLst>
      <p:ext uri="{BB962C8B-B14F-4D97-AF65-F5344CB8AC3E}">
        <p14:creationId xmlns:p14="http://schemas.microsoft.com/office/powerpoint/2010/main" val="7473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AC4D-7E6A-4B46-962F-367AABA9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US" dirty="0"/>
              <a:t>There will be more fatal injuries with higher costs of damage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4F50E-2DFE-BC4D-A118-2A0D4F0FB5E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8" t="5903" r="9028" b="14757"/>
          <a:stretch/>
        </p:blipFill>
        <p:spPr bwMode="auto">
          <a:xfrm>
            <a:off x="4108301" y="3497441"/>
            <a:ext cx="3551725" cy="2636294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D01C65-236A-8942-9B9E-E7493CE7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0" y="1997825"/>
            <a:ext cx="3820212" cy="250173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0A63E-A14B-964B-9AE3-63904F699E83}"/>
              </a:ext>
            </a:extLst>
          </p:cNvPr>
          <p:cNvSpPr txBox="1"/>
          <p:nvPr/>
        </p:nvSpPr>
        <p:spPr>
          <a:xfrm>
            <a:off x="8089513" y="2371528"/>
            <a:ext cx="33289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74.1%  of injuries fall within the damage group of over $1,500.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9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ABBE7-37C0-2744-9096-2F64FED1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will be more fatalities in slower speed limit zones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6C07-8EFB-8640-90D2-3E074039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49" y="2084832"/>
            <a:ext cx="4997531" cy="3207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A5AA8-3A00-EF4C-86AF-7C27C6642306}"/>
              </a:ext>
            </a:extLst>
          </p:cNvPr>
          <p:cNvSpPr txBox="1"/>
          <p:nvPr/>
        </p:nvSpPr>
        <p:spPr>
          <a:xfrm>
            <a:off x="6321072" y="5415432"/>
            <a:ext cx="572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fatal injuries are in areas where the posted speed limit was 30mph.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AC3B7-DF01-4C4F-AD83-0CD9D075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65" y="1558048"/>
            <a:ext cx="4608790" cy="320771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9095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AEED-91A9-6345-9BEA-FFD509F5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Roadway types will not have a strong effect on the types of crashes that occur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1CE595-1907-DC44-9BAC-1BD6B10E4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31" y="2091375"/>
            <a:ext cx="7607300" cy="38862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FE7AA-3994-9C46-AA35-1AE2FB495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25" y="2084832"/>
            <a:ext cx="3452218" cy="36258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00534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1106-3B26-D243-9DED-7C825239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97" y="470344"/>
            <a:ext cx="9720072" cy="1614488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There is a relationship between crash count and traffic way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BEBE3-D0B1-6B47-AD2B-D3C83B36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38" y="1939179"/>
            <a:ext cx="8294182" cy="4147091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12BC7C-E745-F74E-BA12-140FED38BC9F}"/>
              </a:ext>
            </a:extLst>
          </p:cNvPr>
          <p:cNvSpPr txBox="1"/>
          <p:nvPr/>
        </p:nvSpPr>
        <p:spPr>
          <a:xfrm>
            <a:off x="8726420" y="1162807"/>
            <a:ext cx="2947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Majority of crashes happen in a non divided traffic way.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two lane road with a painted double yellow dividing them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930A2CD-89FB-214F-BB0A-160772931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91869" y="3384995"/>
            <a:ext cx="2680799" cy="3285698"/>
          </a:xfrm>
          <a:ln w="28575">
            <a:solidFill>
              <a:schemeClr val="accent2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B68693-22A6-0B41-A5C9-84632C5BF078}"/>
              </a:ext>
            </a:extLst>
          </p:cNvPr>
          <p:cNvCxnSpPr>
            <a:cxnSpLocks/>
          </p:cNvCxnSpPr>
          <p:nvPr/>
        </p:nvCxnSpPr>
        <p:spPr>
          <a:xfrm>
            <a:off x="8726420" y="1939179"/>
            <a:ext cx="2369043" cy="395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{C5124812-4FC6-8246-8DF9-4294C28A7E05}tf10001061</Template>
  <TotalTime>3056</TotalTime>
  <Words>554</Words>
  <Application>Microsoft Macintosh PowerPoint</Application>
  <PresentationFormat>Widescreen</PresentationFormat>
  <Paragraphs>61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Tw Cen MT</vt:lpstr>
      <vt:lpstr>Tw Cen MT Condensed</vt:lpstr>
      <vt:lpstr>Wingdings 3</vt:lpstr>
      <vt:lpstr>Integral</vt:lpstr>
      <vt:lpstr>Chicago Crash Data Let’s get wrecked! </vt:lpstr>
      <vt:lpstr>Hypotheses and Data Collection</vt:lpstr>
      <vt:lpstr>data breakdown</vt:lpstr>
      <vt:lpstr>There will be more crashes at night when it is dark</vt:lpstr>
      <vt:lpstr>There will be more crashes during the holidays</vt:lpstr>
      <vt:lpstr>There will be more fatal injuries with higher costs of damage</vt:lpstr>
      <vt:lpstr>There will be more fatalities in slower speed limit zones</vt:lpstr>
      <vt:lpstr>Roadway types will not have a strong effect on the types of crashes that occur</vt:lpstr>
      <vt:lpstr>There is a relationship between crash count and traffic way type</vt:lpstr>
      <vt:lpstr>There will be more crashes around high schools</vt:lpstr>
      <vt:lpstr>There will be more crashes facing west towards the sunset</vt:lpstr>
      <vt:lpstr>Final Thoughts</vt:lpstr>
      <vt:lpstr>Post mortem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Crash Data </dc:title>
  <dc:creator>Romi Sinnigen</dc:creator>
  <cp:lastModifiedBy>Romi Sinnigen</cp:lastModifiedBy>
  <cp:revision>36</cp:revision>
  <dcterms:created xsi:type="dcterms:W3CDTF">2021-01-12T03:20:10Z</dcterms:created>
  <dcterms:modified xsi:type="dcterms:W3CDTF">2021-01-16T01:51:54Z</dcterms:modified>
</cp:coreProperties>
</file>